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72281" autoAdjust="0"/>
  </p:normalViewPr>
  <p:slideViewPr>
    <p:cSldViewPr snapToGrid="0">
      <p:cViewPr varScale="1">
        <p:scale>
          <a:sx n="84" d="100"/>
          <a:sy n="84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92024" cy="192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97722B3-F8F3-46FE-B3D8-0E26276D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6170272-4F19-40A9-A7D4-9A6F6098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1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544F-E124-4143-80F4-FB649F40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1E0-B58A-42A4-B824-8F45A1A2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5A0-6996-4C4F-BE18-B559F12B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37E-FB2F-41E6-B9BF-40B5A2C1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3864-FB57-4DB1-A80F-BD63822F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1BF-399F-4903-92C0-06E5C8E7E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870E-9401-4F3B-8027-89D4A8F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4DE-2CC9-443F-AD2F-4FE1163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D714-7AFD-422B-B172-8A694BC7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712A4-716A-40CF-854A-66302598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CBE5-594D-4C88-946A-7C67F906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E3C-E683-44C4-A5F3-6B311BFA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Presented to the Faculty Senate on Nov. 17, 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A1C904C-60CC-4D01-B513-86EDE276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Changes to Composition, Time, and Date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of Commencement Ceremonies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3200" dirty="0" smtClean="0">
                <a:latin typeface="Palatino Linotype" panose="02040502050505030304" pitchFamily="18" charset="0"/>
              </a:rPr>
              <a:t/>
            </a:r>
            <a:br>
              <a:rPr lang="en-US" sz="3200" dirty="0" smtClean="0">
                <a:latin typeface="Palatino Linotype" panose="02040502050505030304" pitchFamily="18" charset="0"/>
              </a:rPr>
            </a:br>
            <a:endParaRPr lang="en-US" sz="3200" dirty="0" smtClean="0">
              <a:solidFill>
                <a:srgbClr val="007434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1313" y="3822700"/>
            <a:ext cx="7161375" cy="1752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Palatino Linotype" panose="02040502050505030304" pitchFamily="18" charset="0"/>
              </a:rPr>
              <a:t>Proposed by the Office of the Registrar,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Palatino Linotype" panose="02040502050505030304" pitchFamily="18" charset="0"/>
              </a:rPr>
              <a:t>at the Request of the Commencement Committee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2400" dirty="0" smtClean="0">
                <a:latin typeface="Palatino Linotype" panose="02040502050505030304" pitchFamily="18" charset="0"/>
              </a:rPr>
              <a:t>Approved by the Public Occasions Committee</a:t>
            </a:r>
          </a:p>
          <a:p>
            <a:pPr eaLnBrk="1" hangingPunct="1"/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60968" y="6248400"/>
            <a:ext cx="4822065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Presented to the Faculty Senate on Dec. </a:t>
            </a:r>
            <a:r>
              <a:rPr lang="en-US" dirty="0" smtClean="0">
                <a:latin typeface="Palatino Linotype" panose="02040502050505030304" pitchFamily="18" charset="0"/>
              </a:rPr>
              <a:t>14,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Summary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7032"/>
            <a:ext cx="8296141" cy="4876800"/>
          </a:xfrm>
        </p:spPr>
        <p:txBody>
          <a:bodyPr/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Changes are proposed to commencement ceremonies from Spring 2017 onwards.</a:t>
            </a:r>
          </a:p>
          <a:p>
            <a:pPr lvl="0"/>
            <a:r>
              <a:rPr lang="en-US" sz="2800" dirty="0" smtClean="0">
                <a:latin typeface="Palatino Linotype" panose="02040502050505030304" pitchFamily="18" charset="0"/>
              </a:rPr>
              <a:t>They would like to award PhD, MS, and undergraduate degrees in both ceremonies. </a:t>
            </a: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The departments corresponding to each ceremony will be selected to balance the number of graduates across the two events. </a:t>
            </a:r>
          </a:p>
          <a:p>
            <a:pPr lvl="0"/>
            <a:r>
              <a:rPr lang="en-US" sz="2800" dirty="0" smtClean="0">
                <a:latin typeface="Palatino Linotype" panose="02040502050505030304" pitchFamily="18" charset="0"/>
              </a:rPr>
              <a:t>They are asking that the afternoon ceremony be moved up to 3:30pm, to shorten the gap between the two ceremonies. 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0395" y="6248400"/>
            <a:ext cx="4443211" cy="457200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Presented to the Faculty Senate on </a:t>
            </a:r>
            <a:r>
              <a:rPr lang="en-US" dirty="0">
                <a:latin typeface="Palatino Linotype" panose="02040502050505030304" pitchFamily="18" charset="0"/>
              </a:rPr>
              <a:t>Dec. </a:t>
            </a:r>
            <a:r>
              <a:rPr lang="en-US" dirty="0" smtClean="0">
                <a:latin typeface="Palatino Linotype" panose="02040502050505030304" pitchFamily="18" charset="0"/>
              </a:rPr>
              <a:t>14,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906294" y="6196884"/>
            <a:ext cx="1905000" cy="457200"/>
          </a:xfrm>
        </p:spPr>
        <p:txBody>
          <a:bodyPr/>
          <a:lstStyle/>
          <a:p>
            <a:pPr>
              <a:defRPr/>
            </a:pPr>
            <a:fld id="{04783864-FB57-4DB1-A80F-BD63822F77A0}" type="slidenum">
              <a:rPr lang="en-US" smtClean="0">
                <a:latin typeface="Palatino Linotype" panose="02040502050505030304" pitchFamily="18" charset="0"/>
              </a:rPr>
              <a:pPr>
                <a:defRPr/>
              </a:pPr>
              <a:t>2</a:t>
            </a:fld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260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Changes to SP 2017 Academic Dates and Deadlines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7032"/>
            <a:ext cx="8763000" cy="4876800"/>
          </a:xfrm>
        </p:spPr>
        <p:txBody>
          <a:bodyPr/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Proposed change:</a:t>
            </a: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 ceremony  for  graduate and undergraduate degrees in designated departments: 10:00 am on Saturday</a:t>
            </a:r>
            <a:r>
              <a:rPr lang="en-US" sz="1600" dirty="0">
                <a:latin typeface="Palatino Linotype" panose="02040502050505030304" pitchFamily="18" charset="0"/>
              </a:rPr>
              <a:t>, May </a:t>
            </a:r>
            <a:r>
              <a:rPr lang="en-US" sz="1600" dirty="0" smtClean="0">
                <a:latin typeface="Palatino Linotype" panose="02040502050505030304" pitchFamily="18" charset="0"/>
              </a:rPr>
              <a:t>13</a:t>
            </a:r>
          </a:p>
          <a:p>
            <a:pPr lvl="1"/>
            <a:r>
              <a:rPr lang="en-US" sz="1600" dirty="0">
                <a:latin typeface="Palatino Linotype" panose="02040502050505030304" pitchFamily="18" charset="0"/>
              </a:rPr>
              <a:t>Commencement </a:t>
            </a:r>
            <a:r>
              <a:rPr lang="en-US" sz="1600" dirty="0" smtClean="0">
                <a:latin typeface="Palatino Linotype" panose="02040502050505030304" pitchFamily="18" charset="0"/>
              </a:rPr>
              <a:t> ceremony  for  graduate and undergraduate degrees in designated departments: 3:30 pm on </a:t>
            </a:r>
            <a:r>
              <a:rPr lang="en-US" sz="1600" dirty="0">
                <a:latin typeface="Palatino Linotype" panose="02040502050505030304" pitchFamily="18" charset="0"/>
              </a:rPr>
              <a:t>Saturday, May </a:t>
            </a:r>
            <a:r>
              <a:rPr lang="en-US" sz="1600" dirty="0" smtClean="0">
                <a:latin typeface="Palatino Linotype" panose="02040502050505030304" pitchFamily="18" charset="0"/>
              </a:rPr>
              <a:t>13</a:t>
            </a: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r>
              <a:rPr lang="en-US" sz="2000" dirty="0" smtClean="0">
                <a:latin typeface="Palatino Linotype" panose="02040502050505030304" pitchFamily="18" charset="0"/>
              </a:rPr>
              <a:t>Original:</a:t>
            </a:r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ceremony for undergraduate degrees in arts, science, and business and all graduate degrees: 10:00 am on Saturday, May 13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r>
              <a:rPr lang="en-US" sz="1600" dirty="0">
                <a:latin typeface="Palatino Linotype" panose="02040502050505030304" pitchFamily="18" charset="0"/>
              </a:rPr>
              <a:t>Commencement </a:t>
            </a:r>
            <a:r>
              <a:rPr lang="en-US" sz="1600" dirty="0" smtClean="0">
                <a:latin typeface="Palatino Linotype" panose="02040502050505030304" pitchFamily="18" charset="0"/>
              </a:rPr>
              <a:t>ceremony for undergraduate degrees in engineering and computing: 4:00 pm </a:t>
            </a:r>
            <a:r>
              <a:rPr lang="en-US" sz="1600" dirty="0">
                <a:latin typeface="Palatino Linotype" panose="02040502050505030304" pitchFamily="18" charset="0"/>
              </a:rPr>
              <a:t>on Saturday, May 13</a:t>
            </a:r>
          </a:p>
          <a:p>
            <a:pPr lvl="1"/>
            <a:endParaRPr lang="en-US" sz="1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0395" y="6248400"/>
            <a:ext cx="4443211" cy="457200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Presented to the Faculty Senate on Dec. </a:t>
            </a:r>
            <a:r>
              <a:rPr lang="en-US" dirty="0" smtClean="0">
                <a:latin typeface="Palatino Linotype" panose="02040502050505030304" pitchFamily="18" charset="0"/>
              </a:rPr>
              <a:t>14,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4932" y="6248400"/>
            <a:ext cx="1905000" cy="457200"/>
          </a:xfrm>
        </p:spPr>
        <p:txBody>
          <a:bodyPr/>
          <a:lstStyle/>
          <a:p>
            <a:pPr>
              <a:defRPr/>
            </a:pPr>
            <a:fld id="{04783864-FB57-4DB1-A80F-BD63822F77A0}" type="slidenum">
              <a:rPr lang="en-US" smtClean="0">
                <a:latin typeface="Palatino Linotype" panose="02040502050505030304" pitchFamily="18" charset="0"/>
              </a:rPr>
              <a:pPr>
                <a:defRPr/>
              </a:pPr>
              <a:t>3</a:t>
            </a:fld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603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Changes to FS 2017 Academic Dates and Deadlines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7032"/>
            <a:ext cx="8763000" cy="4876800"/>
          </a:xfrm>
        </p:spPr>
        <p:txBody>
          <a:bodyPr/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Proposed change:</a:t>
            </a: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 ceremony  for  graduate and undergraduate degrees in designated departments: 10:00 am on Saturday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n-US" sz="1600" dirty="0" smtClean="0">
                <a:latin typeface="Palatino Linotype" panose="02040502050505030304" pitchFamily="18" charset="0"/>
              </a:rPr>
              <a:t>Dec. 16</a:t>
            </a:r>
          </a:p>
          <a:p>
            <a:pPr lvl="1"/>
            <a:r>
              <a:rPr lang="en-US" sz="1600" dirty="0">
                <a:latin typeface="Palatino Linotype" panose="02040502050505030304" pitchFamily="18" charset="0"/>
              </a:rPr>
              <a:t>Commencement </a:t>
            </a:r>
            <a:r>
              <a:rPr lang="en-US" sz="1600" dirty="0" smtClean="0">
                <a:latin typeface="Palatino Linotype" panose="02040502050505030304" pitchFamily="18" charset="0"/>
              </a:rPr>
              <a:t> ceremony  for  graduate and undergraduate degrees in designated departments: 3:30 pm on Saturday</a:t>
            </a:r>
            <a:r>
              <a:rPr lang="en-US" sz="1600" dirty="0">
                <a:latin typeface="Palatino Linotype" panose="02040502050505030304" pitchFamily="18" charset="0"/>
              </a:rPr>
              <a:t>, Dec. 16</a:t>
            </a: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r>
              <a:rPr lang="en-US" sz="2000" dirty="0" smtClean="0">
                <a:latin typeface="Palatino Linotype" panose="02040502050505030304" pitchFamily="18" charset="0"/>
              </a:rPr>
              <a:t>Original:</a:t>
            </a:r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ceremony for undergraduate degrees in arts, science, and business and all graduate degrees: 10:00 am on </a:t>
            </a:r>
            <a:r>
              <a:rPr lang="en-US" sz="1600" dirty="0">
                <a:latin typeface="Palatino Linotype" panose="02040502050505030304" pitchFamily="18" charset="0"/>
              </a:rPr>
              <a:t>Saturday, Dec. 16</a:t>
            </a: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ceremony for undergraduate degrees in engineering and computing: 4:00 pm on Saturday, </a:t>
            </a:r>
            <a:r>
              <a:rPr lang="en-US" sz="1600" dirty="0">
                <a:latin typeface="Palatino Linotype" panose="02040502050505030304" pitchFamily="18" charset="0"/>
              </a:rPr>
              <a:t>Dec. 16</a:t>
            </a:r>
          </a:p>
          <a:p>
            <a:pPr lvl="1"/>
            <a:endParaRPr lang="en-US" sz="1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0395" y="6248400"/>
            <a:ext cx="4443211" cy="457200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Presented to the Faculty Senate on Dec. </a:t>
            </a:r>
            <a:r>
              <a:rPr lang="en-US" dirty="0" smtClean="0">
                <a:latin typeface="Palatino Linotype" panose="02040502050505030304" pitchFamily="18" charset="0"/>
              </a:rPr>
              <a:t>14,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2052" y="6235521"/>
            <a:ext cx="1905000" cy="457200"/>
          </a:xfrm>
        </p:spPr>
        <p:txBody>
          <a:bodyPr/>
          <a:lstStyle/>
          <a:p>
            <a:pPr>
              <a:defRPr/>
            </a:pPr>
            <a:fld id="{04783864-FB57-4DB1-A80F-BD63822F77A0}" type="slidenum">
              <a:rPr lang="en-US" smtClean="0">
                <a:latin typeface="Palatino Linotype" panose="02040502050505030304" pitchFamily="18" charset="0"/>
              </a:rPr>
              <a:pPr>
                <a:defRPr/>
              </a:pPr>
              <a:t>4</a:t>
            </a:fld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121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Changes to SP 2018 Academic Dates and Deadlines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7032"/>
            <a:ext cx="8763000" cy="4876800"/>
          </a:xfrm>
        </p:spPr>
        <p:txBody>
          <a:bodyPr/>
          <a:lstStyle/>
          <a:p>
            <a:r>
              <a:rPr lang="en-US" sz="2000" dirty="0" smtClean="0">
                <a:latin typeface="Palatino Linotype" panose="02040502050505030304" pitchFamily="18" charset="0"/>
              </a:rPr>
              <a:t>Proposed change:</a:t>
            </a: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 ceremony  for  graduate and undergraduate degrees in designated departments: 10:00 am on Saturday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n-US" sz="1600" dirty="0" smtClean="0">
                <a:latin typeface="Palatino Linotype" panose="02040502050505030304" pitchFamily="18" charset="0"/>
              </a:rPr>
              <a:t>May 12</a:t>
            </a:r>
          </a:p>
          <a:p>
            <a:pPr lvl="1"/>
            <a:r>
              <a:rPr lang="en-US" sz="1600" dirty="0">
                <a:latin typeface="Palatino Linotype" panose="02040502050505030304" pitchFamily="18" charset="0"/>
              </a:rPr>
              <a:t>Commencement </a:t>
            </a:r>
            <a:r>
              <a:rPr lang="en-US" sz="1600" dirty="0" smtClean="0">
                <a:latin typeface="Palatino Linotype" panose="02040502050505030304" pitchFamily="18" charset="0"/>
              </a:rPr>
              <a:t> ceremony  for  graduate and undergraduate degrees in designated departments 3:30 pm on Saturday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en-US" sz="1600" dirty="0" smtClean="0">
                <a:latin typeface="Palatino Linotype" panose="02040502050505030304" pitchFamily="18" charset="0"/>
              </a:rPr>
              <a:t>May 12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r>
              <a:rPr lang="en-US" sz="2000" dirty="0" smtClean="0">
                <a:latin typeface="Palatino Linotype" panose="02040502050505030304" pitchFamily="18" charset="0"/>
              </a:rPr>
              <a:t>Original:</a:t>
            </a:r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ceremony for undergraduate degrees in arts, science, and business and all graduate degrees: 10:00 am on </a:t>
            </a:r>
            <a:r>
              <a:rPr lang="en-US" sz="1600" dirty="0">
                <a:latin typeface="Palatino Linotype" panose="02040502050505030304" pitchFamily="18" charset="0"/>
              </a:rPr>
              <a:t>Saturday, </a:t>
            </a:r>
            <a:r>
              <a:rPr lang="en-US" sz="1600" dirty="0" smtClean="0">
                <a:latin typeface="Palatino Linotype" panose="02040502050505030304" pitchFamily="18" charset="0"/>
              </a:rPr>
              <a:t>May 12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r>
              <a:rPr lang="en-US" sz="1600" dirty="0" smtClean="0">
                <a:latin typeface="Palatino Linotype" panose="02040502050505030304" pitchFamily="18" charset="0"/>
              </a:rPr>
              <a:t>Commencement ceremony for undergraduate degrees in engineering and computing: 4:00 pm </a:t>
            </a:r>
            <a:r>
              <a:rPr lang="en-US" sz="1600" dirty="0">
                <a:latin typeface="Palatino Linotype" panose="02040502050505030304" pitchFamily="18" charset="0"/>
              </a:rPr>
              <a:t>on Saturday, </a:t>
            </a:r>
            <a:r>
              <a:rPr lang="en-US" sz="1600" dirty="0" smtClean="0">
                <a:latin typeface="Palatino Linotype" panose="02040502050505030304" pitchFamily="18" charset="0"/>
              </a:rPr>
              <a:t>May 12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endParaRPr lang="en-US" sz="1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50395" y="6248400"/>
            <a:ext cx="4443211" cy="457200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Presented to the Faculty Senate on Dec. </a:t>
            </a:r>
            <a:r>
              <a:rPr lang="en-US" smtClean="0">
                <a:latin typeface="Palatino Linotype" panose="02040502050505030304" pitchFamily="18" charset="0"/>
              </a:rPr>
              <a:t>14,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83864-FB57-4DB1-A80F-BD63822F77A0}" type="slidenum">
              <a:rPr lang="en-US" smtClean="0">
                <a:latin typeface="Palatino Linotype" panose="02040502050505030304" pitchFamily="18" charset="0"/>
              </a:rPr>
              <a:pPr>
                <a:defRPr/>
              </a:pPr>
              <a:t>5</a:t>
            </a:fld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691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431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Palatino Linotype</vt:lpstr>
      <vt:lpstr>Blank Presentation</vt:lpstr>
      <vt:lpstr>Changes to Composition, Time, and Date  of Commencement Ceremonies  </vt:lpstr>
      <vt:lpstr>Summary</vt:lpstr>
      <vt:lpstr>Changes to SP 2017 Academic Dates and Deadlines</vt:lpstr>
      <vt:lpstr>Changes to FS 2017 Academic Dates and Deadlines</vt:lpstr>
      <vt:lpstr>Changes to SP 2018 Academic Dates and Deadlines</vt:lpstr>
    </vt:vector>
  </TitlesOfParts>
  <Company>UMR UMR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Sahra Sedigh</dc:creator>
  <cp:lastModifiedBy>Palmer, Barbara J.</cp:lastModifiedBy>
  <cp:revision>788</cp:revision>
  <dcterms:created xsi:type="dcterms:W3CDTF">2007-12-06T15:03:26Z</dcterms:created>
  <dcterms:modified xsi:type="dcterms:W3CDTF">2017-01-11T22:26:33Z</dcterms:modified>
</cp:coreProperties>
</file>